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3" r:id="rId2"/>
    <p:sldId id="277" r:id="rId3"/>
    <p:sldId id="284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E047E0-AF7D-4F8F-9E36-A9C526268686}" v="2" dt="2022-02-07T17:29:55.972"/>
    <p1510:client id="{C88085FF-9DCD-4E9D-B981-332EF77EC655}" v="2" dt="2022-02-07T17:16:37.1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85"/>
    <p:restoredTop sz="97251"/>
  </p:normalViewPr>
  <p:slideViewPr>
    <p:cSldViewPr snapToGrid="0" snapToObjects="1">
      <p:cViewPr varScale="1">
        <p:scale>
          <a:sx n="110" d="100"/>
          <a:sy n="110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 D. Walker" userId="831aef7c-874f-4ba7-8d38-1266adb8e245" providerId="ADAL" clId="{10E047E0-AF7D-4F8F-9E36-A9C526268686}"/>
    <pc:docChg chg="custSel delSld modSld">
      <pc:chgData name="Phil D. Walker" userId="831aef7c-874f-4ba7-8d38-1266adb8e245" providerId="ADAL" clId="{10E047E0-AF7D-4F8F-9E36-A9C526268686}" dt="2022-02-07T17:33:17.415" v="1024" actId="47"/>
      <pc:docMkLst>
        <pc:docMk/>
      </pc:docMkLst>
      <pc:sldChg chg="addSp modSp mod">
        <pc:chgData name="Phil D. Walker" userId="831aef7c-874f-4ba7-8d38-1266adb8e245" providerId="ADAL" clId="{10E047E0-AF7D-4F8F-9E36-A9C526268686}" dt="2022-02-07T17:32:43.475" v="1015" actId="1076"/>
        <pc:sldMkLst>
          <pc:docMk/>
          <pc:sldMk cId="2723245126" sldId="277"/>
        </pc:sldMkLst>
        <pc:spChg chg="mod">
          <ac:chgData name="Phil D. Walker" userId="831aef7c-874f-4ba7-8d38-1266adb8e245" providerId="ADAL" clId="{10E047E0-AF7D-4F8F-9E36-A9C526268686}" dt="2022-02-07T17:27:52.081" v="533" actId="1076"/>
          <ac:spMkLst>
            <pc:docMk/>
            <pc:sldMk cId="2723245126" sldId="277"/>
            <ac:spMk id="3" creationId="{8857D17A-C4AD-124D-8F0C-7B8034B822BD}"/>
          </ac:spMkLst>
        </pc:spChg>
        <pc:spChg chg="mod">
          <ac:chgData name="Phil D. Walker" userId="831aef7c-874f-4ba7-8d38-1266adb8e245" providerId="ADAL" clId="{10E047E0-AF7D-4F8F-9E36-A9C526268686}" dt="2022-02-07T17:32:43.475" v="1015" actId="1076"/>
          <ac:spMkLst>
            <pc:docMk/>
            <pc:sldMk cId="2723245126" sldId="277"/>
            <ac:spMk id="4" creationId="{33360911-C705-F44A-9C1D-8D1D77EAAFC5}"/>
          </ac:spMkLst>
        </pc:spChg>
        <pc:spChg chg="mod">
          <ac:chgData name="Phil D. Walker" userId="831aef7c-874f-4ba7-8d38-1266adb8e245" providerId="ADAL" clId="{10E047E0-AF7D-4F8F-9E36-A9C526268686}" dt="2022-02-07T17:26:41.737" v="408" actId="1076"/>
          <ac:spMkLst>
            <pc:docMk/>
            <pc:sldMk cId="2723245126" sldId="277"/>
            <ac:spMk id="5" creationId="{7B2FB629-179C-7648-8CD7-1616F68D5786}"/>
          </ac:spMkLst>
        </pc:spChg>
        <pc:spChg chg="mod">
          <ac:chgData name="Phil D. Walker" userId="831aef7c-874f-4ba7-8d38-1266adb8e245" providerId="ADAL" clId="{10E047E0-AF7D-4F8F-9E36-A9C526268686}" dt="2022-02-07T17:32:38.948" v="1014" actId="1076"/>
          <ac:spMkLst>
            <pc:docMk/>
            <pc:sldMk cId="2723245126" sldId="277"/>
            <ac:spMk id="6" creationId="{114E4310-CD15-E743-BE2A-9C88505026EE}"/>
          </ac:spMkLst>
        </pc:spChg>
        <pc:picChg chg="add mod">
          <ac:chgData name="Phil D. Walker" userId="831aef7c-874f-4ba7-8d38-1266adb8e245" providerId="ADAL" clId="{10E047E0-AF7D-4F8F-9E36-A9C526268686}" dt="2022-02-07T17:28:13.442" v="540" actId="1038"/>
          <ac:picMkLst>
            <pc:docMk/>
            <pc:sldMk cId="2723245126" sldId="277"/>
            <ac:picMk id="7" creationId="{3A1B6B88-4021-495F-BD20-5EF8B8CB9357}"/>
          </ac:picMkLst>
        </pc:picChg>
        <pc:picChg chg="add mod">
          <ac:chgData name="Phil D. Walker" userId="831aef7c-874f-4ba7-8d38-1266adb8e245" providerId="ADAL" clId="{10E047E0-AF7D-4F8F-9E36-A9C526268686}" dt="2022-02-07T17:28:08.736" v="536" actId="1076"/>
          <ac:picMkLst>
            <pc:docMk/>
            <pc:sldMk cId="2723245126" sldId="277"/>
            <ac:picMk id="9" creationId="{394672AB-73EF-4270-B040-DFA07C069F4A}"/>
          </ac:picMkLst>
        </pc:picChg>
        <pc:picChg chg="add mod">
          <ac:chgData name="Phil D. Walker" userId="831aef7c-874f-4ba7-8d38-1266adb8e245" providerId="ADAL" clId="{10E047E0-AF7D-4F8F-9E36-A9C526268686}" dt="2022-02-07T17:27:13.987" v="416" actId="1076"/>
          <ac:picMkLst>
            <pc:docMk/>
            <pc:sldMk cId="2723245126" sldId="277"/>
            <ac:picMk id="11" creationId="{10F10607-56EA-4BF8-9EFD-635FA9578E80}"/>
          </ac:picMkLst>
        </pc:picChg>
      </pc:sldChg>
      <pc:sldChg chg="addSp delSp modSp del mod">
        <pc:chgData name="Phil D. Walker" userId="831aef7c-874f-4ba7-8d38-1266adb8e245" providerId="ADAL" clId="{10E047E0-AF7D-4F8F-9E36-A9C526268686}" dt="2022-02-07T17:33:17.415" v="1024" actId="47"/>
        <pc:sldMkLst>
          <pc:docMk/>
          <pc:sldMk cId="1986710949" sldId="281"/>
        </pc:sldMkLst>
        <pc:picChg chg="add del mod">
          <ac:chgData name="Phil D. Walker" userId="831aef7c-874f-4ba7-8d38-1266adb8e245" providerId="ADAL" clId="{10E047E0-AF7D-4F8F-9E36-A9C526268686}" dt="2022-02-07T17:29:55.054" v="707" actId="21"/>
          <ac:picMkLst>
            <pc:docMk/>
            <pc:sldMk cId="1986710949" sldId="281"/>
            <ac:picMk id="3" creationId="{B19C3321-C245-426C-9877-B5C612B7363D}"/>
          </ac:picMkLst>
        </pc:picChg>
        <pc:picChg chg="add del mod">
          <ac:chgData name="Phil D. Walker" userId="831aef7c-874f-4ba7-8d38-1266adb8e245" providerId="ADAL" clId="{10E047E0-AF7D-4F8F-9E36-A9C526268686}" dt="2022-02-07T17:29:55.054" v="707" actId="21"/>
          <ac:picMkLst>
            <pc:docMk/>
            <pc:sldMk cId="1986710949" sldId="281"/>
            <ac:picMk id="5" creationId="{332414E5-5891-489F-BE78-2CFE4ECD7C22}"/>
          </ac:picMkLst>
        </pc:picChg>
        <pc:picChg chg="add del mod">
          <ac:chgData name="Phil D. Walker" userId="831aef7c-874f-4ba7-8d38-1266adb8e245" providerId="ADAL" clId="{10E047E0-AF7D-4F8F-9E36-A9C526268686}" dt="2022-02-07T17:29:55.054" v="707" actId="21"/>
          <ac:picMkLst>
            <pc:docMk/>
            <pc:sldMk cId="1986710949" sldId="281"/>
            <ac:picMk id="7" creationId="{69E8AD62-A85E-4DBD-9EB0-03F926C1DF49}"/>
          </ac:picMkLst>
        </pc:picChg>
      </pc:sldChg>
      <pc:sldChg chg="addSp delSp modSp mod">
        <pc:chgData name="Phil D. Walker" userId="831aef7c-874f-4ba7-8d38-1266adb8e245" providerId="ADAL" clId="{10E047E0-AF7D-4F8F-9E36-A9C526268686}" dt="2022-02-07T17:33:15.177" v="1023" actId="1036"/>
        <pc:sldMkLst>
          <pc:docMk/>
          <pc:sldMk cId="1756547796" sldId="284"/>
        </pc:sldMkLst>
        <pc:spChg chg="mod">
          <ac:chgData name="Phil D. Walker" userId="831aef7c-874f-4ba7-8d38-1266adb8e245" providerId="ADAL" clId="{10E047E0-AF7D-4F8F-9E36-A9C526268686}" dt="2022-02-07T17:33:15.177" v="1023" actId="1036"/>
          <ac:spMkLst>
            <pc:docMk/>
            <pc:sldMk cId="1756547796" sldId="284"/>
            <ac:spMk id="3" creationId="{8857D17A-C4AD-124D-8F0C-7B8034B822BD}"/>
          </ac:spMkLst>
        </pc:spChg>
        <pc:spChg chg="del mod">
          <ac:chgData name="Phil D. Walker" userId="831aef7c-874f-4ba7-8d38-1266adb8e245" providerId="ADAL" clId="{10E047E0-AF7D-4F8F-9E36-A9C526268686}" dt="2022-02-07T17:30:01.321" v="710" actId="478"/>
          <ac:spMkLst>
            <pc:docMk/>
            <pc:sldMk cId="1756547796" sldId="284"/>
            <ac:spMk id="4" creationId="{33360911-C705-F44A-9C1D-8D1D77EAAFC5}"/>
          </ac:spMkLst>
        </pc:spChg>
        <pc:spChg chg="add mod">
          <ac:chgData name="Phil D. Walker" userId="831aef7c-874f-4ba7-8d38-1266adb8e245" providerId="ADAL" clId="{10E047E0-AF7D-4F8F-9E36-A9C526268686}" dt="2022-02-07T17:33:15.177" v="1023" actId="1036"/>
          <ac:spMkLst>
            <pc:docMk/>
            <pc:sldMk cId="1756547796" sldId="284"/>
            <ac:spMk id="5" creationId="{F1537131-2C88-473B-8DAA-9773497157DE}"/>
          </ac:spMkLst>
        </pc:spChg>
        <pc:picChg chg="add mod">
          <ac:chgData name="Phil D. Walker" userId="831aef7c-874f-4ba7-8d38-1266adb8e245" providerId="ADAL" clId="{10E047E0-AF7D-4F8F-9E36-A9C526268686}" dt="2022-02-07T17:32:50.927" v="1017" actId="1076"/>
          <ac:picMkLst>
            <pc:docMk/>
            <pc:sldMk cId="1756547796" sldId="284"/>
            <ac:picMk id="6" creationId="{B164D47B-EA30-45EF-BFDC-2FAF007ABAB7}"/>
          </ac:picMkLst>
        </pc:picChg>
        <pc:picChg chg="add mod">
          <ac:chgData name="Phil D. Walker" userId="831aef7c-874f-4ba7-8d38-1266adb8e245" providerId="ADAL" clId="{10E047E0-AF7D-4F8F-9E36-A9C526268686}" dt="2022-02-07T17:32:52.198" v="1018" actId="1076"/>
          <ac:picMkLst>
            <pc:docMk/>
            <pc:sldMk cId="1756547796" sldId="284"/>
            <ac:picMk id="7" creationId="{3E4A4716-01F9-4574-A8C6-1A1620A1853B}"/>
          </ac:picMkLst>
        </pc:picChg>
        <pc:picChg chg="add mod">
          <ac:chgData name="Phil D. Walker" userId="831aef7c-874f-4ba7-8d38-1266adb8e245" providerId="ADAL" clId="{10E047E0-AF7D-4F8F-9E36-A9C526268686}" dt="2022-02-07T17:32:53.202" v="1019" actId="1076"/>
          <ac:picMkLst>
            <pc:docMk/>
            <pc:sldMk cId="1756547796" sldId="284"/>
            <ac:picMk id="8" creationId="{F36A58F0-E3B0-4980-9458-15EDA863F44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e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79608"/>
            <a:ext cx="9144000" cy="208900"/>
          </a:xfrm>
        </p:spPr>
        <p:txBody>
          <a:bodyPr>
            <a:normAutofit/>
          </a:bodyPr>
          <a:lstStyle>
            <a:lvl1pPr marL="0" indent="0" algn="ctr">
              <a:buNone/>
              <a:defRPr sz="1000" b="1" i="0" spc="600">
                <a:solidFill>
                  <a:schemeClr val="tx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0990B1-9F7B-D447-8DEC-609E78AC3D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1100" y="3044444"/>
            <a:ext cx="3429801" cy="51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153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0y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81488"/>
            <a:ext cx="9144000" cy="208900"/>
          </a:xfrm>
        </p:spPr>
        <p:txBody>
          <a:bodyPr>
            <a:normAutofit/>
          </a:bodyPr>
          <a:lstStyle>
            <a:lvl1pPr marL="0" indent="0" algn="ctr">
              <a:buNone/>
              <a:defRPr sz="1000" b="1" i="0" spc="600">
                <a:solidFill>
                  <a:schemeClr val="tx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45575-9814-2E42-8B65-07000CD305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79684" y="2243083"/>
            <a:ext cx="3432632" cy="144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nsights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7A0369-D355-C849-A5B5-AFAA71BDAF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22320" y="3063260"/>
            <a:ext cx="5547360" cy="476837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79608"/>
            <a:ext cx="9144000" cy="208900"/>
          </a:xfrm>
        </p:spPr>
        <p:txBody>
          <a:bodyPr>
            <a:normAutofit/>
          </a:bodyPr>
          <a:lstStyle>
            <a:lvl1pPr marL="0" indent="0" algn="ctr">
              <a:buNone/>
              <a:defRPr sz="1000" b="1" i="0" spc="600">
                <a:solidFill>
                  <a:schemeClr val="tx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53594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597660-4F39-8E4F-B867-EE26B5CA616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2D8F1A-ADD5-A142-AD94-EA7A93BF5283}"/>
              </a:ext>
            </a:extLst>
          </p:cNvPr>
          <p:cNvSpPr txBox="1"/>
          <p:nvPr userDrawn="1"/>
        </p:nvSpPr>
        <p:spPr>
          <a:xfrm>
            <a:off x="530104" y="6173197"/>
            <a:ext cx="19353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b="0" i="0" dirty="0">
                <a:latin typeface="ITC Avant Garde Gothic Std Extr" panose="020B0202020202020204" pitchFamily="34" charset="77"/>
              </a:rPr>
              <a:t>Washington, D.C.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2478CC-C1F9-A248-9C53-B4F9A2DFA8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3177308"/>
            <a:ext cx="9144000" cy="618981"/>
          </a:xfrm>
        </p:spPr>
        <p:txBody>
          <a:bodyPr anchor="b"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2968408"/>
            <a:ext cx="9144000" cy="208900"/>
          </a:xfrm>
        </p:spPr>
        <p:txBody>
          <a:bodyPr>
            <a:normAutofit/>
          </a:bodyPr>
          <a:lstStyle>
            <a:lvl1pPr marL="0" indent="0" algn="ctr">
              <a:buNone/>
              <a:defRPr sz="1000" b="1" i="0" spc="600">
                <a:solidFill>
                  <a:schemeClr val="accent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098901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83BA7AF-D59A-0F4A-994E-67C904329B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5992"/>
            <a:ext cx="5463251" cy="68639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69F1A2-A081-3C4E-9702-CD9914B32E00}"/>
              </a:ext>
            </a:extLst>
          </p:cNvPr>
          <p:cNvSpPr txBox="1"/>
          <p:nvPr userDrawn="1"/>
        </p:nvSpPr>
        <p:spPr>
          <a:xfrm>
            <a:off x="217588" y="6231070"/>
            <a:ext cx="19353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900" b="0" i="0" dirty="0">
                <a:solidFill>
                  <a:schemeClr val="bg1"/>
                </a:solidFill>
                <a:latin typeface="ITC Avant Garde Gothic Std Extr" panose="020B0202020202020204" pitchFamily="34" charset="77"/>
              </a:rPr>
              <a:t>Grand Rapids, MI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9022" y="593997"/>
            <a:ext cx="4030980" cy="209132"/>
          </a:xfrm>
        </p:spPr>
        <p:txBody>
          <a:bodyPr>
            <a:normAutofit/>
          </a:bodyPr>
          <a:lstStyle>
            <a:lvl1pPr marL="0" indent="0" algn="l">
              <a:buNone/>
              <a:defRPr sz="1000" b="1" i="0" spc="600">
                <a:solidFill>
                  <a:schemeClr val="accent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PAGE TITLE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B69AB9-FDBC-C343-AD86-38F9E8D931C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9827273" y="6461902"/>
            <a:ext cx="2072990" cy="17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787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9022" y="593997"/>
            <a:ext cx="4030980" cy="209132"/>
          </a:xfrm>
        </p:spPr>
        <p:txBody>
          <a:bodyPr>
            <a:normAutofit/>
          </a:bodyPr>
          <a:lstStyle>
            <a:lvl1pPr marL="0" indent="0" algn="l">
              <a:buNone/>
              <a:defRPr sz="1000" b="1" i="0" spc="600">
                <a:solidFill>
                  <a:schemeClr val="accent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PAGE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6D4151-1B9A-3C46-A17C-94ABEC9F906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5992"/>
            <a:ext cx="5468024" cy="68639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48D69E-5C96-2847-A512-1C715048FE3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9827273" y="6461902"/>
            <a:ext cx="2072990" cy="17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896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/50 Conten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9022" y="593997"/>
            <a:ext cx="4030980" cy="209132"/>
          </a:xfrm>
        </p:spPr>
        <p:txBody>
          <a:bodyPr>
            <a:normAutofit/>
          </a:bodyPr>
          <a:lstStyle>
            <a:lvl1pPr marL="0" indent="0" algn="l">
              <a:buNone/>
              <a:defRPr sz="1000" b="1" i="0" spc="600">
                <a:solidFill>
                  <a:schemeClr val="accent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PAGE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0216F99-1078-9547-9890-69E84343681B}"/>
              </a:ext>
            </a:extLst>
          </p:cNvPr>
          <p:cNvSpPr/>
          <p:nvPr userDrawn="1"/>
        </p:nvSpPr>
        <p:spPr>
          <a:xfrm>
            <a:off x="0" y="0"/>
            <a:ext cx="546802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6A52E6D-2879-AD42-AEF8-6E8EE617470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94079" y="2773547"/>
            <a:ext cx="2679865" cy="1074058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Headline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630713-4BD8-A241-BAFD-27712EFC56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9827273" y="6461902"/>
            <a:ext cx="2072990" cy="17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179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s/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65C7918-A24D-9E48-9580-0414EA6D26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80510" y="593997"/>
            <a:ext cx="4030980" cy="209132"/>
          </a:xfrm>
        </p:spPr>
        <p:txBody>
          <a:bodyPr>
            <a:normAutofit/>
          </a:bodyPr>
          <a:lstStyle>
            <a:lvl1pPr marL="0" indent="0" algn="ctr">
              <a:buNone/>
              <a:defRPr sz="1000" b="1" i="0" spc="600">
                <a:solidFill>
                  <a:schemeClr val="accent1"/>
                </a:solidFill>
                <a:latin typeface="ITC Avant Garde Gothic Std Demi" panose="020B06020202020202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PAGE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783359-EA20-9446-A748-BA3D2CA3D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9827273" y="6461902"/>
            <a:ext cx="2072990" cy="178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95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8D72BB-941C-224A-BB97-4A64E971680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350" y="0"/>
            <a:ext cx="1217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314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38CB60-7C72-574F-A2DE-BD1BBBF1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7E587A-D485-F342-8BF1-34C5CAA22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DAEF5-BFDC-744E-ACB8-6606338374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ITC Avant Garde Gothic Std Medi" panose="020B0602020202020204" pitchFamily="34" charset="77"/>
              </a:defRPr>
            </a:lvl1pPr>
          </a:lstStyle>
          <a:p>
            <a:fld id="{BFA41706-9CFA-164C-9CD6-D0B2B867EACD}" type="datetimeFigureOut">
              <a:rPr lang="en-US" smtClean="0"/>
              <a:pPr/>
              <a:t>2/7/2022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52471-CF52-5D4E-B473-3A50F1B79B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ITC Avant Garde Gothic Std Medi" panose="020B0602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2DB1E-7825-E549-9186-696BAB92CB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ITC Avant Garde Gothic Std Medi" panose="020B0602020202020204" pitchFamily="34" charset="77"/>
              </a:defRPr>
            </a:lvl1pPr>
          </a:lstStyle>
          <a:p>
            <a:fld id="{BB3D67D0-C3C2-E04E-A636-A0CEDA85668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0" r:id="rId3"/>
    <p:sldLayoutId id="2147483650" r:id="rId4"/>
    <p:sldLayoutId id="2147483656" r:id="rId5"/>
    <p:sldLayoutId id="2147483658" r:id="rId6"/>
    <p:sldLayoutId id="2147483667" r:id="rId7"/>
    <p:sldLayoutId id="2147483671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1"/>
          </a:solidFill>
          <a:latin typeface="ITC Avant Garde Gothic Std Extr" panose="020B0202020202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100" b="0" i="0" kern="1200">
          <a:solidFill>
            <a:schemeClr val="tx1"/>
          </a:solidFill>
          <a:latin typeface="ITC Avant Garde Gothic Std Book" panose="020B0502020202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b="0" i="0" kern="1200">
          <a:solidFill>
            <a:schemeClr val="tx1"/>
          </a:solidFill>
          <a:latin typeface="ITC Avant Garde Gothic Std Book" panose="020B0502020202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b="0" i="0" kern="1200">
          <a:solidFill>
            <a:schemeClr val="tx1"/>
          </a:solidFill>
          <a:latin typeface="ITC Avant Garde Gothic Std Book" panose="020B0502020202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b="0" i="0" kern="1200">
          <a:solidFill>
            <a:schemeClr val="tx1"/>
          </a:solidFill>
          <a:latin typeface="ITC Avant Garde Gothic Std Book" panose="020B0502020202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00" b="0" i="0" kern="1200">
          <a:solidFill>
            <a:schemeClr val="tx1"/>
          </a:solidFill>
          <a:latin typeface="ITC Avant Garde Gothic Std Book" panose="020B0502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D7D9040-9B66-FA47-8949-F0ADE3A77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2006"/>
            <a:ext cx="9144000" cy="517923"/>
          </a:xfrm>
        </p:spPr>
        <p:txBody>
          <a:bodyPr>
            <a:normAutofit/>
          </a:bodyPr>
          <a:lstStyle/>
          <a:p>
            <a:r>
              <a:rPr lang="en-US" sz="1800" spc="0" dirty="0">
                <a:latin typeface="Avenir Next LT Pro" panose="020B0504020202020204" pitchFamily="34" charset="0"/>
              </a:rPr>
              <a:t>Utilizing Forecasts to Assist in 2022 Goal Setting</a:t>
            </a:r>
          </a:p>
        </p:txBody>
      </p:sp>
      <p:sp>
        <p:nvSpPr>
          <p:cNvPr id="3" name="Subtitle 1">
            <a:extLst>
              <a:ext uri="{FF2B5EF4-FFF2-40B4-BE49-F238E27FC236}">
                <a16:creationId xmlns:a16="http://schemas.microsoft.com/office/drawing/2014/main" id="{73E5F9C9-F3B9-4740-A881-B6E3812755DA}"/>
              </a:ext>
            </a:extLst>
          </p:cNvPr>
          <p:cNvSpPr txBox="1">
            <a:spLocks/>
          </p:cNvSpPr>
          <p:nvPr/>
        </p:nvSpPr>
        <p:spPr>
          <a:xfrm>
            <a:off x="1524000" y="4090968"/>
            <a:ext cx="9144000" cy="517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1" i="0" kern="1200" spc="600">
                <a:solidFill>
                  <a:schemeClr val="tx1"/>
                </a:solidFill>
                <a:latin typeface="ITC Avant Garde Gothic Std Demi" panose="020B0602020202020204" pitchFamily="34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ITC Avant Garde Gothic Std Book" panose="020B0502020202020204" pitchFamily="34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ITC Avant Garde Gothic Std Book" panose="020B0502020202020204" pitchFamily="34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ITC Avant Garde Gothic Std Book" panose="020B0502020202020204" pitchFamily="34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ITC Avant Garde Gothic Std Book" panose="020B0502020202020204" pitchFamily="34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b="0" spc="0" dirty="0">
                <a:latin typeface="Avenir Next LT Pro" panose="020B0504020202020204" pitchFamily="34" charset="0"/>
              </a:rPr>
              <a:t>Last Updated: 2022.02.07</a:t>
            </a:r>
          </a:p>
        </p:txBody>
      </p:sp>
    </p:spTree>
    <p:extLst>
      <p:ext uri="{BB962C8B-B14F-4D97-AF65-F5344CB8AC3E}">
        <p14:creationId xmlns:p14="http://schemas.microsoft.com/office/powerpoint/2010/main" val="1287215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57D17A-C4AD-124D-8F0C-7B8034B82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0010" y="834649"/>
            <a:ext cx="2679865" cy="107405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0"/>
              </a:rPr>
              <a:t>Purpose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360911-C705-F44A-9C1D-8D1D77EAAFC5}"/>
              </a:ext>
            </a:extLst>
          </p:cNvPr>
          <p:cNvSpPr txBox="1"/>
          <p:nvPr/>
        </p:nvSpPr>
        <p:spPr>
          <a:xfrm>
            <a:off x="6424818" y="1720670"/>
            <a:ext cx="5540760" cy="1723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Avenir Next LT Pro" panose="020B0504020202020204" pitchFamily="34" charset="0"/>
              </a:rPr>
              <a:t>Extracted historical data for metrics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dirty="0">
                <a:latin typeface="Avenir Next LT Pro" panose="020B0504020202020204" pitchFamily="34" charset="0"/>
              </a:rPr>
              <a:t>Visualized </a:t>
            </a:r>
            <a:r>
              <a:rPr lang="en-US" sz="1200" dirty="0">
                <a:latin typeface="Avenir Next LT Pro" panose="020B0504020202020204" pitchFamily="34" charset="0"/>
              </a:rPr>
              <a:t>historical trends</a:t>
            </a:r>
          </a:p>
          <a:p>
            <a:pPr marL="228600" indent="-228600" algn="l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dirty="0">
                <a:latin typeface="Avenir Next LT Pro" panose="020B0504020202020204" pitchFamily="34" charset="0"/>
              </a:rPr>
              <a:t>Developed multiple forecasting models 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b="0" i="0" dirty="0">
                <a:latin typeface="Avenir Next LT Pro" panose="020B0504020202020204" pitchFamily="34" charset="0"/>
              </a:rPr>
              <a:t>Adjust for Covid (3/1/2020 – 5/1/2021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Avenir Next LT Pro" panose="020B0504020202020204" pitchFamily="34" charset="0"/>
              </a:rPr>
              <a:t>Adjust &amp; Flatten trends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200" dirty="0">
                <a:latin typeface="Avenir Next LT Pro" panose="020B0504020202020204" pitchFamily="34" charset="0"/>
              </a:rPr>
              <a:t>Remove 2020/2021 (Business returns to pre-pandemic)</a:t>
            </a:r>
            <a:endParaRPr lang="en-US" sz="1200" b="0" i="0" dirty="0">
              <a:latin typeface="Avenir Next LT Pro" panose="020B05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B2FB629-179C-7648-8CD7-1616F68D5786}"/>
              </a:ext>
            </a:extLst>
          </p:cNvPr>
          <p:cNvSpPr txBox="1">
            <a:spLocks/>
          </p:cNvSpPr>
          <p:nvPr/>
        </p:nvSpPr>
        <p:spPr>
          <a:xfrm>
            <a:off x="6329023" y="1342331"/>
            <a:ext cx="2289198" cy="274788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0" b="0" i="0" kern="1200">
                <a:solidFill>
                  <a:schemeClr val="tx1"/>
                </a:solidFill>
                <a:latin typeface="ITC Avant Garde Gothic Std Book" panose="020B0502020202020204" pitchFamily="34" charset="77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Avenir Next LT Pro" panose="020B0504020202020204" pitchFamily="34" charset="0"/>
              </a:rPr>
              <a:t>Process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4E4310-CD15-E743-BE2A-9C88505026EE}"/>
              </a:ext>
            </a:extLst>
          </p:cNvPr>
          <p:cNvSpPr txBox="1"/>
          <p:nvPr/>
        </p:nvSpPr>
        <p:spPr>
          <a:xfrm>
            <a:off x="488387" y="1838679"/>
            <a:ext cx="4797716" cy="1446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Avenir Next LT Pro" panose="020B0504020202020204" pitchFamily="34" charset="0"/>
              </a:rPr>
              <a:t>To present “reasonable” baselines for the Commercial leaders to set 2022 goals.</a:t>
            </a:r>
          </a:p>
          <a:p>
            <a:pPr algn="l">
              <a:lnSpc>
                <a:spcPct val="150000"/>
              </a:lnSpc>
            </a:pPr>
            <a:endParaRPr lang="en-US" sz="1200" b="1" i="0" dirty="0">
              <a:latin typeface="Avenir Next LT Pro" panose="020B05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1200" b="1" i="0" dirty="0">
                <a:latin typeface="Avenir Next LT Pro" panose="020B0504020202020204" pitchFamily="34" charset="0"/>
              </a:rPr>
              <a:t>Forecast</a:t>
            </a:r>
            <a:r>
              <a:rPr lang="en-US" sz="1200" b="0" i="0" dirty="0">
                <a:latin typeface="Avenir Next LT Pro" panose="020B0504020202020204" pitchFamily="34" charset="0"/>
              </a:rPr>
              <a:t>: setting baseline of potential future values independent of new strategies implement by the business.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1B6B88-4021-495F-BD20-5EF8B8CB9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115" y="3923097"/>
            <a:ext cx="3298810" cy="23496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4672AB-73EF-4270-B040-DFA07C069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1798" y="3849181"/>
            <a:ext cx="3440202" cy="24975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0F10607-56EA-4BF8-9EFD-635FA9578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2248" y="3573156"/>
            <a:ext cx="3209588" cy="309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4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57D17A-C4AD-124D-8F0C-7B8034B82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2264" y="736424"/>
            <a:ext cx="2679865" cy="1074058"/>
          </a:xfrm>
        </p:spPr>
        <p:txBody>
          <a:bodyPr/>
          <a:lstStyle/>
          <a:p>
            <a:r>
              <a:rPr lang="en-US" dirty="0">
                <a:latin typeface="Avenir Next LT Pro" panose="020B0504020202020204" pitchFamily="34" charset="0"/>
              </a:rPr>
              <a:t>Outcomes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537131-2C88-473B-8DAA-9773497157DE}"/>
              </a:ext>
            </a:extLst>
          </p:cNvPr>
          <p:cNvSpPr txBox="1"/>
          <p:nvPr/>
        </p:nvSpPr>
        <p:spPr>
          <a:xfrm>
            <a:off x="534034" y="1667675"/>
            <a:ext cx="3946518" cy="2717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200" dirty="0">
                <a:latin typeface="Avenir Next LT Pro" panose="020B0504020202020204" pitchFamily="34" charset="0"/>
              </a:rPr>
              <a:t>Forecasted multiple scenarios and produced a document for the business for each of the following metrics: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Avenir Next LT Pro" panose="020B0504020202020204" pitchFamily="34" charset="0"/>
              </a:rPr>
              <a:t>  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Next LT Pro" panose="020B0504020202020204" pitchFamily="34" charset="0"/>
              </a:rPr>
              <a:t>Retailer Revenue, Vehicle Traffic, Digital Traffic, </a:t>
            </a:r>
            <a:r>
              <a:rPr lang="en-US" sz="1200" dirty="0" err="1">
                <a:latin typeface="Avenir Next LT Pro" panose="020B0504020202020204" pitchFamily="34" charset="0"/>
              </a:rPr>
              <a:t>wifi</a:t>
            </a:r>
            <a:r>
              <a:rPr lang="en-US" sz="1200" dirty="0">
                <a:latin typeface="Avenir Next LT Pro" panose="020B0504020202020204" pitchFamily="34" charset="0"/>
              </a:rPr>
              <a:t> Utilization, New Members</a:t>
            </a:r>
          </a:p>
          <a:p>
            <a:pPr algn="l">
              <a:lnSpc>
                <a:spcPct val="150000"/>
              </a:lnSpc>
            </a:pPr>
            <a:r>
              <a:rPr lang="en-US" sz="1200" dirty="0">
                <a:latin typeface="Avenir Next LT Pro" panose="020B0504020202020204" pitchFamily="34" charset="0"/>
              </a:rPr>
              <a:t>Produce seasonal trend visuals: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Next LT Pro" panose="020B0504020202020204" pitchFamily="34" charset="0"/>
              </a:rPr>
              <a:t>Unique members with receipts by year</a:t>
            </a: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dirty="0">
              <a:latin typeface="Avenir Next LT Pro" panose="020B0504020202020204" pitchFamily="34" charset="0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b="0" i="0" dirty="0">
              <a:latin typeface="Avenir Next LT Pro" panose="020B05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64D47B-EA30-45EF-BFDC-2FAF007AB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408" y="136227"/>
            <a:ext cx="4399468" cy="241970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4A4716-01F9-4574-A8C6-1A1620A18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9562" y="1641548"/>
            <a:ext cx="3149375" cy="38739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6A58F0-E3B0-4980-9458-15EDA863F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8058" y="3429000"/>
            <a:ext cx="3539908" cy="252850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5654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E82CFFBA-C10A-5B41-9950-B98B278267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267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6D6D70"/>
      </a:dk2>
      <a:lt2>
        <a:srgbClr val="B2A7A3"/>
      </a:lt2>
      <a:accent1>
        <a:srgbClr val="C8102E"/>
      </a:accent1>
      <a:accent2>
        <a:srgbClr val="6D6D70"/>
      </a:accent2>
      <a:accent3>
        <a:srgbClr val="A5A5A5"/>
      </a:accent3>
      <a:accent4>
        <a:srgbClr val="B2A7A3"/>
      </a:accent4>
      <a:accent5>
        <a:srgbClr val="000000"/>
      </a:accent5>
      <a:accent6>
        <a:srgbClr val="EFECE9"/>
      </a:accent6>
      <a:hlink>
        <a:srgbClr val="213D4D"/>
      </a:hlink>
      <a:folHlink>
        <a:srgbClr val="6D6D7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</TotalTime>
  <Words>120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Avenir Next LT Pro</vt:lpstr>
      <vt:lpstr>Calibri</vt:lpstr>
      <vt:lpstr>ITC Avant Garde Gothic Std Book</vt:lpstr>
      <vt:lpstr>ITC Avant Garde Gothic Std Demi</vt:lpstr>
      <vt:lpstr>ITC Avant Garde Gothic Std Extr</vt:lpstr>
      <vt:lpstr>ITC Avant Garde Gothic Std Medi</vt:lpstr>
      <vt:lpstr>Office Theme</vt:lpstr>
      <vt:lpstr>PowerPoint Presentation</vt:lpstr>
      <vt:lpstr>Purpose</vt:lpstr>
      <vt:lpstr>Outcomes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Phil D. Walker</cp:lastModifiedBy>
  <cp:revision>15</cp:revision>
  <dcterms:created xsi:type="dcterms:W3CDTF">2021-07-27T13:38:36Z</dcterms:created>
  <dcterms:modified xsi:type="dcterms:W3CDTF">2022-02-07T17:33:25Z</dcterms:modified>
</cp:coreProperties>
</file>

<file path=docProps/thumbnail.jpeg>
</file>